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3" r:id="rId3"/>
  </p:sldMasterIdLst>
  <p:notesMasterIdLst>
    <p:notesMasterId r:id="rId15"/>
  </p:notesMasterIdLst>
  <p:sldIdLst>
    <p:sldId id="256" r:id="rId4"/>
    <p:sldId id="258" r:id="rId5"/>
    <p:sldId id="268" r:id="rId6"/>
    <p:sldId id="263" r:id="rId7"/>
    <p:sldId id="264" r:id="rId8"/>
    <p:sldId id="265" r:id="rId9"/>
    <p:sldId id="266" r:id="rId10"/>
    <p:sldId id="269" r:id="rId11"/>
    <p:sldId id="267" r:id="rId12"/>
    <p:sldId id="271" r:id="rId13"/>
    <p:sldId id="270" r:id="rId1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45" autoAdjust="0"/>
  </p:normalViewPr>
  <p:slideViewPr>
    <p:cSldViewPr snapToGrid="0" snapToObjects="1" showGuides="1">
      <p:cViewPr>
        <p:scale>
          <a:sx n="131" d="100"/>
          <a:sy n="131" d="100"/>
        </p:scale>
        <p:origin x="-228" y="-36"/>
      </p:cViewPr>
      <p:guideLst>
        <p:guide orient="horz" pos="3239"/>
        <p:guide pos="28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5FCFEA-6986-1B41-AC06-D075729BD913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8E3F25-8886-9941-BE69-EB57AFD5A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688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756AC7E-C1BC-F240-B776-07BD45CF2B1C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486BF4-3C18-DD4F-964A-4D5ABA3FB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872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756AC7E-C1BC-F240-B776-07BD45CF2B1C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486BF4-3C18-DD4F-964A-4D5ABA3FB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523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756AC7E-C1BC-F240-B776-07BD45CF2B1C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486BF4-3C18-DD4F-964A-4D5ABA3FB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3417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34C6-AB75-4F46-A591-D6DB6D55C69A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11DE-A46A-BD43-8E13-8F9F6EF85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2773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34C6-AB75-4F46-A591-D6DB6D55C69A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11DE-A46A-BD43-8E13-8F9F6EF85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2588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34C6-AB75-4F46-A591-D6DB6D55C69A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11DE-A46A-BD43-8E13-8F9F6EF85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4651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34C6-AB75-4F46-A591-D6DB6D55C69A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11DE-A46A-BD43-8E13-8F9F6EF85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4489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34C6-AB75-4F46-A591-D6DB6D55C69A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11DE-A46A-BD43-8E13-8F9F6EF85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9555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34C6-AB75-4F46-A591-D6DB6D55C69A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11DE-A46A-BD43-8E13-8F9F6EF85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355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34C6-AB75-4F46-A591-D6DB6D55C69A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11DE-A46A-BD43-8E13-8F9F6EF85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7070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34C6-AB75-4F46-A591-D6DB6D55C69A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11DE-A46A-BD43-8E13-8F9F6EF85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807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756AC7E-C1BC-F240-B776-07BD45CF2B1C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486BF4-3C18-DD4F-964A-4D5ABA3FB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5642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34C6-AB75-4F46-A591-D6DB6D55C69A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11DE-A46A-BD43-8E13-8F9F6EF85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6564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34C6-AB75-4F46-A591-D6DB6D55C69A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11DE-A46A-BD43-8E13-8F9F6EF85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9771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34C6-AB75-4F46-A591-D6DB6D55C69A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11DE-A46A-BD43-8E13-8F9F6EF85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2765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34C6-AB75-4F46-A591-D6DB6D55C69A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11DE-A46A-BD43-8E13-8F9F6EF85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7844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F1D1-780D-8B41-AFF1-186801CDA6A5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F6CC5-18BA-944C-A357-DD9E372B6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877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F1D1-780D-8B41-AFF1-186801CDA6A5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F6CC5-18BA-944C-A357-DD9E372B6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4962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F1D1-780D-8B41-AFF1-186801CDA6A5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F6CC5-18BA-944C-A357-DD9E372B6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2284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F1D1-780D-8B41-AFF1-186801CDA6A5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F6CC5-18BA-944C-A357-DD9E372B6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2355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F1D1-780D-8B41-AFF1-186801CDA6A5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F6CC5-18BA-944C-A357-DD9E372B6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2747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F1D1-780D-8B41-AFF1-186801CDA6A5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F6CC5-18BA-944C-A357-DD9E372B6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377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756AC7E-C1BC-F240-B776-07BD45CF2B1C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486BF4-3C18-DD4F-964A-4D5ABA3FB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0002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F1D1-780D-8B41-AFF1-186801CDA6A5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F6CC5-18BA-944C-A357-DD9E372B6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285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F1D1-780D-8B41-AFF1-186801CDA6A5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F6CC5-18BA-944C-A357-DD9E372B6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4299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F1D1-780D-8B41-AFF1-186801CDA6A5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F6CC5-18BA-944C-A357-DD9E372B6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1153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F1D1-780D-8B41-AFF1-186801CDA6A5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F6CC5-18BA-944C-A357-DD9E372B6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007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F1D1-780D-8B41-AFF1-186801CDA6A5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F6CC5-18BA-944C-A357-DD9E372B6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222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756AC7E-C1BC-F240-B776-07BD45CF2B1C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486BF4-3C18-DD4F-964A-4D5ABA3FB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651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756AC7E-C1BC-F240-B776-07BD45CF2B1C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486BF4-3C18-DD4F-964A-4D5ABA3FB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677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756AC7E-C1BC-F240-B776-07BD45CF2B1C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486BF4-3C18-DD4F-964A-4D5ABA3FB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470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756AC7E-C1BC-F240-B776-07BD45CF2B1C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486BF4-3C18-DD4F-964A-4D5ABA3FB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17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756AC7E-C1BC-F240-B776-07BD45CF2B1C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486BF4-3C18-DD4F-964A-4D5ABA3FB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60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756AC7E-C1BC-F240-B776-07BD45CF2B1C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486BF4-3C18-DD4F-964A-4D5ABA3FB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397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SI ESOTW Footer Full Color.eps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82" y="4086889"/>
            <a:ext cx="8534711" cy="91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306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934C6-AB75-4F46-A591-D6DB6D55C69A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C11DE-A46A-BD43-8E13-8F9F6EF85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447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CF1D1-780D-8B41-AFF1-186801CDA6A5}" type="datetimeFigureOut">
              <a:rPr lang="en-US" smtClean="0"/>
              <a:t>12/18/2015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F6CC5-18BA-944C-A357-DD9E372B6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045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5141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77"/>
          <a:stretch/>
        </p:blipFill>
        <p:spPr>
          <a:xfrm>
            <a:off x="1981200" y="825064"/>
            <a:ext cx="5029200" cy="200315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2400" y="152400"/>
            <a:ext cx="8839200" cy="481599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482066" y="3168898"/>
            <a:ext cx="6179897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25 Productivity Hacks to Get Things Done</a:t>
            </a:r>
          </a:p>
          <a:p>
            <a:pPr algn="ctr"/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David Blaise</a:t>
            </a:r>
            <a:b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www.SmartEQP.com</a:t>
            </a:r>
          </a:p>
          <a:p>
            <a:pPr algn="ctr"/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3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732319"/>
            <a:ext cx="8229600" cy="3100647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 smtClean="0"/>
              <a:t>“</a:t>
            </a:r>
            <a:r>
              <a:rPr lang="en-US" sz="3600" dirty="0"/>
              <a:t>Productivity is never an </a:t>
            </a:r>
            <a:r>
              <a:rPr lang="en-US" sz="3600" dirty="0" smtClean="0"/>
              <a:t>accident.</a:t>
            </a:r>
            <a:br>
              <a:rPr lang="en-US" sz="3600" dirty="0" smtClean="0"/>
            </a:br>
            <a:r>
              <a:rPr lang="en-US" sz="3600" dirty="0" smtClean="0"/>
              <a:t>It </a:t>
            </a:r>
            <a:r>
              <a:rPr lang="en-US" sz="3600" dirty="0"/>
              <a:t>is always the result of a commitment to excellence, intelligent </a:t>
            </a:r>
            <a:r>
              <a:rPr lang="en-US" sz="3600" dirty="0" smtClean="0"/>
              <a:t>planning,</a:t>
            </a:r>
            <a:br>
              <a:rPr lang="en-US" sz="3600" dirty="0" smtClean="0"/>
            </a:br>
            <a:r>
              <a:rPr lang="en-US" sz="3600" dirty="0" smtClean="0"/>
              <a:t>and </a:t>
            </a:r>
            <a:r>
              <a:rPr lang="en-US" sz="3600" dirty="0"/>
              <a:t>focused effort</a:t>
            </a:r>
            <a:r>
              <a:rPr lang="en-US" sz="3600" dirty="0" smtClean="0"/>
              <a:t>.”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 smtClean="0"/>
          </a:p>
          <a:p>
            <a:pPr marL="0" indent="0" algn="r">
              <a:buNone/>
            </a:pPr>
            <a:r>
              <a:rPr lang="en-US" sz="3600" i="1" dirty="0" smtClean="0"/>
              <a:t>- </a:t>
            </a:r>
            <a:r>
              <a:rPr lang="en-US" sz="3600" i="1" dirty="0" smtClean="0"/>
              <a:t>Paul J. Meyer</a:t>
            </a:r>
            <a:endParaRPr lang="en-US" sz="3600" i="1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0040"/>
            <a:ext cx="8229600" cy="650232"/>
          </a:xfrm>
        </p:spPr>
        <p:txBody>
          <a:bodyPr/>
          <a:lstStyle/>
          <a:p>
            <a:r>
              <a:rPr lang="en-US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One Final Thought</a:t>
            </a:r>
            <a:endParaRPr lang="en-US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598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5141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77"/>
          <a:stretch/>
        </p:blipFill>
        <p:spPr>
          <a:xfrm>
            <a:off x="1981200" y="825064"/>
            <a:ext cx="5029200" cy="200315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2400" y="152400"/>
            <a:ext cx="8839200" cy="481599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482066" y="3168898"/>
            <a:ext cx="6179897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25 Productivity Hacks to Get Things Done</a:t>
            </a:r>
          </a:p>
          <a:p>
            <a:pPr algn="ctr"/>
            <a: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David Blaise</a:t>
            </a:r>
            <a:br>
              <a:rPr lang="en-US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www.SmartEQP.com</a:t>
            </a:r>
          </a:p>
          <a:p>
            <a:pPr algn="ctr"/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85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0" b="2069"/>
          <a:stretch/>
        </p:blipFill>
        <p:spPr>
          <a:xfrm>
            <a:off x="6493748" y="663309"/>
            <a:ext cx="2509328" cy="3451495"/>
          </a:xfrm>
          <a:prstGeom prst="rect">
            <a:avLst/>
          </a:prstGeom>
        </p:spPr>
      </p:pic>
      <p:sp>
        <p:nvSpPr>
          <p:cNvPr id="6" name="Rectangle 1027"/>
          <p:cNvSpPr>
            <a:spLocks noChangeArrowheads="1"/>
          </p:cNvSpPr>
          <p:nvPr/>
        </p:nvSpPr>
        <p:spPr bwMode="auto">
          <a:xfrm>
            <a:off x="4763" y="-135389"/>
            <a:ext cx="8224837" cy="914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buClr>
                <a:schemeClr val="accent2"/>
              </a:buClr>
              <a:buSzPct val="80000"/>
              <a:buFont typeface="Wingdings" pitchFamily="2" charset="2"/>
              <a:buChar char="l"/>
              <a:defRPr sz="3200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 algn="l" eaLnBrk="0" hangingPunct="0">
              <a:defRPr sz="2800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buClr>
                <a:schemeClr val="accent1"/>
              </a:buClr>
              <a:buSzPct val="60000"/>
              <a:buFont typeface="Wingdings" pitchFamily="2" charset="2"/>
              <a:buChar char="l"/>
              <a:defRPr sz="2400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defRPr sz="2000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D00000"/>
                </a:solidFill>
                <a:latin typeface="Verdana" pitchFamily="34" charset="0"/>
              </a:rPr>
              <a:t>A Gift Before We Begin…</a:t>
            </a:r>
          </a:p>
        </p:txBody>
      </p:sp>
      <p:sp>
        <p:nvSpPr>
          <p:cNvPr id="7" name="Text Box 1028"/>
          <p:cNvSpPr txBox="1">
            <a:spLocks noChangeArrowheads="1"/>
          </p:cNvSpPr>
          <p:nvPr/>
        </p:nvSpPr>
        <p:spPr bwMode="auto">
          <a:xfrm>
            <a:off x="268515" y="706895"/>
            <a:ext cx="6078992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ppl-Laudatio Bold" pitchFamily="34" charset="0"/>
                <a:ea typeface="MS PGothic" pitchFamily="34" charset="-128"/>
              </a:rPr>
              <a:t>Get a Free Copy of the Audio </a:t>
            </a:r>
            <a:r>
              <a:rPr lang="en-US" altLang="en-US" sz="2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ppl-Laudatio Bold" pitchFamily="34" charset="0"/>
                <a:ea typeface="MS PGothic" pitchFamily="34" charset="-128"/>
              </a:rPr>
              <a:t>CD Training </a:t>
            </a:r>
            <a:r>
              <a:rPr lang="en-US" alt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ppl-Laudatio Bold" pitchFamily="34" charset="0"/>
                <a:ea typeface="MS PGothic" pitchFamily="34" charset="-128"/>
              </a:rPr>
              <a:t>Program &amp; </a:t>
            </a:r>
            <a:r>
              <a:rPr lang="en-US" altLang="en-US" sz="2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ppl-Laudatio Bold" pitchFamily="34" charset="0"/>
                <a:ea typeface="MS PGothic" pitchFamily="34" charset="-128"/>
              </a:rPr>
              <a:t>Mini-Poster “How to Compete with Websites, Local Competitors and Price Cutters”</a:t>
            </a:r>
            <a:endParaRPr lang="en-US" altLang="en-US" sz="22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oppl-Laudatio Bold" pitchFamily="34" charset="0"/>
              <a:ea typeface="MS PGothic" pitchFamily="34" charset="-128"/>
            </a:endParaRPr>
          </a:p>
        </p:txBody>
      </p:sp>
      <p:sp>
        <p:nvSpPr>
          <p:cNvPr id="8" name="Rectangle 1042"/>
          <p:cNvSpPr>
            <a:spLocks noChangeArrowheads="1"/>
          </p:cNvSpPr>
          <p:nvPr/>
        </p:nvSpPr>
        <p:spPr bwMode="auto">
          <a:xfrm>
            <a:off x="4763" y="-2183264"/>
            <a:ext cx="8929687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Poppl-Laudatio Regular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Poppl-Laudatio Regular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Poppl-Laudatio Regular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Poppl-Laudatio Regular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Poppl-Laudatio Regular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Poppl-Laudatio Regular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Poppl-Laudatio Regular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Poppl-Laudatio Regular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Poppl-Laudatio Regular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" name="Rectangle 1043"/>
          <p:cNvSpPr>
            <a:spLocks noChangeArrowheads="1"/>
          </p:cNvSpPr>
          <p:nvPr/>
        </p:nvSpPr>
        <p:spPr bwMode="auto">
          <a:xfrm>
            <a:off x="1136867" y="3141236"/>
            <a:ext cx="511488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ppl-Laudatio Bold" pitchFamily="34" charset="0"/>
                <a:ea typeface="MS PGothic" pitchFamily="34" charset="-128"/>
              </a:rPr>
              <a:t>Bring the Flyer to Booth </a:t>
            </a:r>
            <a:r>
              <a:rPr lang="en-US" altLang="en-US" sz="2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ppl-Laudatio Bold" pitchFamily="34" charset="0"/>
                <a:ea typeface="MS PGothic" pitchFamily="34" charset="-128"/>
              </a:rPr>
              <a:t>#___________</a:t>
            </a:r>
            <a:br>
              <a:rPr lang="en-US" altLang="en-US" sz="2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ppl-Laudatio Bold" pitchFamily="34" charset="0"/>
                <a:ea typeface="MS PGothic" pitchFamily="34" charset="-128"/>
              </a:rPr>
            </a:br>
            <a:r>
              <a:rPr lang="en-US" altLang="en-US" sz="2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ppl-Laudatio Bold" pitchFamily="34" charset="0"/>
                <a:ea typeface="MS PGothic" pitchFamily="34" charset="-128"/>
              </a:rPr>
              <a:t>Use </a:t>
            </a:r>
            <a:r>
              <a:rPr lang="en-US" alt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ppl-Laudatio Bold" pitchFamily="34" charset="0"/>
                <a:ea typeface="MS PGothic" pitchFamily="34" charset="-128"/>
              </a:rPr>
              <a:t>the Password: </a:t>
            </a:r>
            <a:r>
              <a:rPr lang="en-US" altLang="en-US" sz="2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oppl-Laudatio Bold" pitchFamily="34" charset="0"/>
                <a:ea typeface="MS PGothic" pitchFamily="34" charset="-128"/>
              </a:rPr>
              <a:t>________________</a:t>
            </a:r>
            <a:endParaRPr lang="en-US" altLang="en-US" sz="22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oppl-Laudatio Bold" pitchFamily="34" charset="0"/>
              <a:ea typeface="MS PGothic" pitchFamily="34" charset="-128"/>
            </a:endParaRPr>
          </a:p>
        </p:txBody>
      </p:sp>
      <p:sp>
        <p:nvSpPr>
          <p:cNvPr id="10" name="Text Box 1044"/>
          <p:cNvSpPr txBox="1">
            <a:spLocks noChangeArrowheads="1"/>
          </p:cNvSpPr>
          <p:nvPr/>
        </p:nvSpPr>
        <p:spPr bwMode="auto">
          <a:xfrm>
            <a:off x="290288" y="1958761"/>
            <a:ext cx="596146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Poppl-Laudatio Regular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Poppl-Laudatio Regular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Poppl-Laudatio Regular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Poppl-Laudatio Regular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Poppl-Laudatio Regular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Poppl-Laudatio Regular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Poppl-Laudatio Regular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Poppl-Laudatio Regular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Poppl-Laudatio Regular" pitchFamily="34" charset="0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 smtClean="0">
                <a:latin typeface="Times New Roman" pitchFamily="18" charset="0"/>
                <a:ea typeface="MS PGothic" pitchFamily="34" charset="-128"/>
              </a:rPr>
              <a:t>Be one </a:t>
            </a:r>
            <a:r>
              <a:rPr lang="en-US" altLang="en-US" sz="2000" dirty="0">
                <a:latin typeface="Times New Roman" pitchFamily="18" charset="0"/>
                <a:ea typeface="MS PGothic" pitchFamily="34" charset="-128"/>
              </a:rPr>
              <a:t>of the first 100 people to stop by the </a:t>
            </a:r>
            <a:r>
              <a:rPr lang="en-US" altLang="en-US" sz="2000" i="1" dirty="0">
                <a:latin typeface="Times New Roman" pitchFamily="18" charset="0"/>
                <a:ea typeface="MS PGothic" pitchFamily="34" charset="-128"/>
              </a:rPr>
              <a:t>Top Secrets of Promotional Products Sales</a:t>
            </a:r>
            <a:r>
              <a:rPr lang="en-US" altLang="en-US" sz="2000" dirty="0">
                <a:latin typeface="Times New Roman" pitchFamily="18" charset="0"/>
                <a:ea typeface="MS PGothic" pitchFamily="34" charset="-128"/>
              </a:rPr>
              <a:t> Tradeshow Booth and use the password below:</a:t>
            </a:r>
          </a:p>
        </p:txBody>
      </p:sp>
      <p:sp>
        <p:nvSpPr>
          <p:cNvPr id="11" name="Text Box 1045"/>
          <p:cNvSpPr txBox="1">
            <a:spLocks noChangeArrowheads="1"/>
          </p:cNvSpPr>
          <p:nvPr/>
        </p:nvSpPr>
        <p:spPr bwMode="auto">
          <a:xfrm>
            <a:off x="3818390" y="3438779"/>
            <a:ext cx="136287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Poppl-Laudatio Regular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Poppl-Laudatio Regular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Poppl-Laudatio Regular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Poppl-Laudatio Regular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Poppl-Laudatio Regular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Poppl-Laudatio Regular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Poppl-Laudatio Regular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Poppl-Laudatio Regular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Poppl-Laudatio Regular" pitchFamily="34" charset="0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dirty="0" smtClean="0">
                <a:solidFill>
                  <a:srgbClr val="D00000"/>
                </a:solidFill>
                <a:latin typeface="Handwriting Print" pitchFamily="2" charset="0"/>
                <a:ea typeface="MS PGothic" pitchFamily="34" charset="-128"/>
              </a:rPr>
              <a:t>Hacks-4</a:t>
            </a:r>
            <a:endParaRPr lang="en-US" altLang="en-US" sz="4000" b="1" dirty="0">
              <a:solidFill>
                <a:srgbClr val="D00000"/>
              </a:solidFill>
              <a:latin typeface="Handwriting Print" pitchFamily="2" charset="0"/>
              <a:ea typeface="MS PGothic" pitchFamily="34" charset="-128"/>
            </a:endParaRPr>
          </a:p>
        </p:txBody>
      </p:sp>
      <p:sp>
        <p:nvSpPr>
          <p:cNvPr id="12" name="Rectangle 1046"/>
          <p:cNvSpPr>
            <a:spLocks noChangeArrowheads="1"/>
          </p:cNvSpPr>
          <p:nvPr/>
        </p:nvSpPr>
        <p:spPr bwMode="auto">
          <a:xfrm>
            <a:off x="4881563" y="3050519"/>
            <a:ext cx="93487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Poppl-Laudatio Regular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Poppl-Laudatio Regular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Poppl-Laudatio Regular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Poppl-Laudatio Regular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Poppl-Laudatio Regular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Poppl-Laudatio Regular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Poppl-Laudatio Regular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Poppl-Laudatio Regular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Poppl-Laudatio Regular" pitchFamily="34" charset="0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b="1" dirty="0" smtClean="0">
                <a:solidFill>
                  <a:srgbClr val="D00000"/>
                </a:solidFill>
                <a:latin typeface="Handwriting Print" pitchFamily="2" charset="0"/>
                <a:ea typeface="MS PGothic" pitchFamily="34" charset="-128"/>
              </a:rPr>
              <a:t>1160</a:t>
            </a:r>
            <a:endParaRPr lang="en-US" altLang="en-US" sz="4400" b="1" dirty="0">
              <a:solidFill>
                <a:srgbClr val="D00000"/>
              </a:solidFill>
              <a:latin typeface="Handwriting Print" pitchFamily="2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37649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  <p:bldP spid="12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0655"/>
            <a:ext cx="8229600" cy="3100647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Verdana"/>
                <a:cs typeface="Verdana"/>
              </a:rPr>
              <a:t>Prioritize your Top 3 activities for each day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Verdana"/>
                <a:cs typeface="Verdana"/>
              </a:rPr>
              <a:t>Move your smartphone inbox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Verdana"/>
                <a:cs typeface="Verdana"/>
              </a:rPr>
              <a:t>Treat </a:t>
            </a:r>
            <a:r>
              <a:rPr lang="en-US" sz="2000" dirty="0" smtClean="0">
                <a:latin typeface="Verdana"/>
                <a:cs typeface="Verdana"/>
              </a:rPr>
              <a:t>email </a:t>
            </a:r>
            <a:r>
              <a:rPr lang="en-US" sz="2000" dirty="0" smtClean="0">
                <a:latin typeface="Verdana"/>
                <a:cs typeface="Verdana"/>
              </a:rPr>
              <a:t>like regular mail</a:t>
            </a:r>
            <a:endParaRPr lang="en-US" sz="2000" dirty="0" smtClean="0">
              <a:latin typeface="Verdana"/>
              <a:cs typeface="Verdana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Verdana"/>
                <a:cs typeface="Verdana"/>
              </a:rPr>
              <a:t>Track your activities for one business day to determine what can be delegated or eliminated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Verdana"/>
                <a:cs typeface="Verdana"/>
              </a:rPr>
              <a:t>Set your next desired benchmark</a:t>
            </a:r>
            <a:endParaRPr lang="en-US" sz="2000" dirty="0">
              <a:latin typeface="Verdana"/>
              <a:cs typeface="Verdan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5353"/>
            <a:ext cx="8229600" cy="650232"/>
          </a:xfrm>
        </p:spPr>
        <p:txBody>
          <a:bodyPr/>
          <a:lstStyle/>
          <a:p>
            <a:r>
              <a:rPr lang="en-US" sz="2600" b="1" dirty="0" smtClean="0">
                <a:latin typeface="Verdana"/>
                <a:cs typeface="Verdana"/>
              </a:rPr>
              <a:t>25 Productivity Hacks to Get Things Done</a:t>
            </a:r>
            <a:endParaRPr lang="en-US" sz="2600" b="1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970705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0655"/>
            <a:ext cx="8229600" cy="3100647"/>
          </a:xfrm>
        </p:spPr>
        <p:txBody>
          <a:bodyPr/>
          <a:lstStyle/>
          <a:p>
            <a:pPr marL="457200" indent="-457200">
              <a:buFont typeface="+mj-lt"/>
              <a:buAutoNum type="arabicPeriod" startAt="6"/>
            </a:pPr>
            <a:r>
              <a:rPr lang="en-US" sz="2000" dirty="0" smtClean="0">
                <a:latin typeface="Verdana"/>
                <a:cs typeface="Verdana"/>
              </a:rPr>
              <a:t>Choose your contact management solution and manage everything from there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n-US" sz="2000" dirty="0" smtClean="0">
                <a:latin typeface="Verdana"/>
                <a:cs typeface="Verdana"/>
              </a:rPr>
              <a:t>List 25 high value businesses in your market and target them first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n-US" sz="2000" dirty="0" smtClean="0">
                <a:latin typeface="Verdana"/>
                <a:cs typeface="Verdana"/>
              </a:rPr>
              <a:t>Pick up each client communication where the last left off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n-US" sz="2000" dirty="0" smtClean="0">
                <a:latin typeface="Verdana"/>
                <a:cs typeface="Verdana"/>
              </a:rPr>
              <a:t>Prepare a lead qualification procedure for use with each new prospect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n-US" sz="2000" dirty="0" smtClean="0">
                <a:latin typeface="Verdana"/>
                <a:cs typeface="Verdana"/>
              </a:rPr>
              <a:t>Perform triage on your current client base</a:t>
            </a:r>
            <a:endParaRPr lang="en-US" sz="2000" dirty="0">
              <a:latin typeface="Verdana"/>
              <a:cs typeface="Verdan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5353"/>
            <a:ext cx="8229600" cy="650232"/>
          </a:xfrm>
        </p:spPr>
        <p:txBody>
          <a:bodyPr/>
          <a:lstStyle/>
          <a:p>
            <a:r>
              <a:rPr lang="en-US" sz="2600" b="1" dirty="0" smtClean="0">
                <a:latin typeface="Verdana"/>
                <a:cs typeface="Verdana"/>
              </a:rPr>
              <a:t>25 Productivity Hacks to Get Things Done</a:t>
            </a:r>
            <a:endParaRPr lang="en-US" sz="2600" b="1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799962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0655"/>
            <a:ext cx="8229600" cy="3100647"/>
          </a:xfrm>
        </p:spPr>
        <p:txBody>
          <a:bodyPr/>
          <a:lstStyle/>
          <a:p>
            <a:pPr marL="457200" indent="-457200">
              <a:buFont typeface="+mj-lt"/>
              <a:buAutoNum type="arabicPeriod" startAt="11"/>
            </a:pPr>
            <a:r>
              <a:rPr lang="en-US" sz="2000" dirty="0" smtClean="0">
                <a:latin typeface="Verdana"/>
                <a:cs typeface="Verdana"/>
              </a:rPr>
              <a:t>Send reorder reminder notices at scheduled intervals after each order</a:t>
            </a:r>
          </a:p>
          <a:p>
            <a:pPr marL="457200" indent="-457200">
              <a:buFont typeface="+mj-lt"/>
              <a:buAutoNum type="arabicPeriod" startAt="11"/>
            </a:pPr>
            <a:r>
              <a:rPr lang="en-US" sz="2000" dirty="0" smtClean="0">
                <a:latin typeface="Verdana"/>
                <a:cs typeface="Verdana"/>
              </a:rPr>
              <a:t>Fill in the blanks: I help _____________ to ___________ and _______________ without __________________</a:t>
            </a:r>
          </a:p>
          <a:p>
            <a:pPr marL="457200" indent="-457200">
              <a:buFont typeface="+mj-lt"/>
              <a:buAutoNum type="arabicPeriod" startAt="11"/>
            </a:pPr>
            <a:r>
              <a:rPr lang="en-US" sz="2000" dirty="0" smtClean="0">
                <a:latin typeface="Verdana"/>
                <a:cs typeface="Verdana"/>
              </a:rPr>
              <a:t>Make it easy for others to talk about what you do</a:t>
            </a:r>
          </a:p>
          <a:p>
            <a:pPr marL="457200" indent="-457200">
              <a:buFont typeface="+mj-lt"/>
              <a:buAutoNum type="arabicPeriod" startAt="11"/>
            </a:pPr>
            <a:r>
              <a:rPr lang="en-US" sz="2000" dirty="0" smtClean="0">
                <a:latin typeface="Verdana"/>
                <a:cs typeface="Verdana"/>
              </a:rPr>
              <a:t>Commit to daily promotional output</a:t>
            </a:r>
          </a:p>
          <a:p>
            <a:pPr marL="457200" indent="-457200">
              <a:buFont typeface="+mj-lt"/>
              <a:buAutoNum type="arabicPeriod" startAt="11"/>
            </a:pPr>
            <a:r>
              <a:rPr lang="en-US" sz="2000" dirty="0" smtClean="0">
                <a:latin typeface="Verdana"/>
                <a:cs typeface="Verdana"/>
              </a:rPr>
              <a:t>Use a self-promo with a high perceived value</a:t>
            </a:r>
            <a:endParaRPr lang="en-US" sz="2000" dirty="0">
              <a:latin typeface="Verdana"/>
              <a:cs typeface="Verdan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5353"/>
            <a:ext cx="8229600" cy="650232"/>
          </a:xfrm>
        </p:spPr>
        <p:txBody>
          <a:bodyPr/>
          <a:lstStyle/>
          <a:p>
            <a:r>
              <a:rPr lang="en-US" sz="2600" b="1" dirty="0" smtClean="0">
                <a:latin typeface="Verdana"/>
                <a:cs typeface="Verdana"/>
              </a:rPr>
              <a:t>25 Productivity Hacks to Get Things Done</a:t>
            </a:r>
            <a:endParaRPr lang="en-US" sz="2600" b="1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21757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0655"/>
            <a:ext cx="8229600" cy="3100647"/>
          </a:xfrm>
        </p:spPr>
        <p:txBody>
          <a:bodyPr/>
          <a:lstStyle/>
          <a:p>
            <a:pPr marL="457200" indent="-457200">
              <a:buFont typeface="+mj-lt"/>
              <a:buAutoNum type="arabicPeriod" startAt="16"/>
            </a:pPr>
            <a:r>
              <a:rPr lang="en-US" sz="2000" dirty="0" smtClean="0">
                <a:latin typeface="Verdana"/>
                <a:cs typeface="Verdana"/>
              </a:rPr>
              <a:t>Qualify BEFORE requesting an appointment</a:t>
            </a:r>
          </a:p>
          <a:p>
            <a:pPr marL="457200" indent="-457200">
              <a:buFont typeface="+mj-lt"/>
              <a:buAutoNum type="arabicPeriod" startAt="16"/>
            </a:pPr>
            <a:r>
              <a:rPr lang="en-US" sz="2000" dirty="0" smtClean="0">
                <a:latin typeface="Verdana"/>
                <a:cs typeface="Verdana"/>
              </a:rPr>
              <a:t>Leverage yourself with sequential autoresponders</a:t>
            </a:r>
          </a:p>
          <a:p>
            <a:pPr marL="457200" indent="-457200">
              <a:buFont typeface="+mj-lt"/>
              <a:buAutoNum type="arabicPeriod" startAt="16"/>
            </a:pPr>
            <a:r>
              <a:rPr lang="en-US" sz="2000" dirty="0" smtClean="0">
                <a:latin typeface="Verdana"/>
                <a:cs typeface="Verdana"/>
              </a:rPr>
              <a:t>Create an evergreen drip campaign</a:t>
            </a:r>
          </a:p>
          <a:p>
            <a:pPr marL="457200" indent="-457200">
              <a:buFont typeface="+mj-lt"/>
              <a:buAutoNum type="arabicPeriod" startAt="16"/>
            </a:pPr>
            <a:r>
              <a:rPr lang="en-US" sz="2000" dirty="0" smtClean="0">
                <a:latin typeface="Verdana"/>
                <a:cs typeface="Verdana"/>
              </a:rPr>
              <a:t>Select a first contact that suits you</a:t>
            </a:r>
          </a:p>
          <a:p>
            <a:pPr marL="457200" indent="-457200">
              <a:buFont typeface="+mj-lt"/>
              <a:buAutoNum type="arabicPeriod" startAt="16"/>
            </a:pPr>
            <a:r>
              <a:rPr lang="en-US" sz="2000" dirty="0" smtClean="0">
                <a:latin typeface="Verdana"/>
                <a:cs typeface="Verdana"/>
              </a:rPr>
              <a:t>Engage in “one-to-many” communications</a:t>
            </a:r>
            <a:endParaRPr lang="en-US" sz="2000" dirty="0">
              <a:latin typeface="Verdana"/>
              <a:cs typeface="Verdan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5353"/>
            <a:ext cx="8229600" cy="650232"/>
          </a:xfrm>
        </p:spPr>
        <p:txBody>
          <a:bodyPr/>
          <a:lstStyle/>
          <a:p>
            <a:r>
              <a:rPr lang="en-US" sz="2600" b="1" dirty="0" smtClean="0">
                <a:latin typeface="Verdana"/>
                <a:cs typeface="Verdana"/>
              </a:rPr>
              <a:t>25 Productivity Hacks to Get Things Done</a:t>
            </a:r>
            <a:endParaRPr lang="en-US" sz="2600" b="1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060723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0655"/>
            <a:ext cx="8229600" cy="3100647"/>
          </a:xfrm>
        </p:spPr>
        <p:txBody>
          <a:bodyPr/>
          <a:lstStyle/>
          <a:p>
            <a:pPr marL="457200" indent="-457200">
              <a:buFont typeface="+mj-lt"/>
              <a:buAutoNum type="arabicPeriod" startAt="21"/>
            </a:pPr>
            <a:r>
              <a:rPr lang="en-US" sz="2000" dirty="0" smtClean="0">
                <a:latin typeface="Verdana"/>
                <a:cs typeface="Verdana"/>
              </a:rPr>
              <a:t>Shoot a 45 second video on your phone. Post it on YouTube and email the link to your clients. </a:t>
            </a:r>
          </a:p>
          <a:p>
            <a:pPr marL="457200" indent="-457200">
              <a:buFont typeface="+mj-lt"/>
              <a:buAutoNum type="arabicPeriod" startAt="21"/>
            </a:pPr>
            <a:r>
              <a:rPr lang="en-US" sz="2000" dirty="0" smtClean="0">
                <a:latin typeface="Verdana"/>
                <a:cs typeface="Verdana"/>
              </a:rPr>
              <a:t>Send a “thinking of you” email to 100+ favorite clients</a:t>
            </a:r>
          </a:p>
          <a:p>
            <a:pPr marL="457200" indent="-457200">
              <a:buFont typeface="+mj-lt"/>
              <a:buAutoNum type="arabicPeriod" startAt="21"/>
            </a:pPr>
            <a:r>
              <a:rPr lang="en-US" sz="2000" dirty="0">
                <a:latin typeface="Verdana"/>
                <a:cs typeface="Verdana"/>
              </a:rPr>
              <a:t>Send a </a:t>
            </a:r>
            <a:r>
              <a:rPr lang="en-US" sz="2000" dirty="0" smtClean="0">
                <a:latin typeface="Verdana"/>
                <a:cs typeface="Verdana"/>
              </a:rPr>
              <a:t>“quick question” </a:t>
            </a:r>
            <a:r>
              <a:rPr lang="en-US" sz="2000" dirty="0">
                <a:latin typeface="Verdana"/>
                <a:cs typeface="Verdana"/>
              </a:rPr>
              <a:t>email to 100+ </a:t>
            </a:r>
            <a:r>
              <a:rPr lang="en-US" sz="2000" dirty="0" smtClean="0">
                <a:latin typeface="Verdana"/>
                <a:cs typeface="Verdana"/>
              </a:rPr>
              <a:t>new prospects</a:t>
            </a:r>
            <a:endParaRPr lang="en-US" sz="2000" dirty="0">
              <a:latin typeface="Verdana"/>
              <a:cs typeface="Verdana"/>
            </a:endParaRPr>
          </a:p>
          <a:p>
            <a:pPr marL="457200" indent="-457200">
              <a:buFont typeface="+mj-lt"/>
              <a:buAutoNum type="arabicPeriod" startAt="21"/>
            </a:pPr>
            <a:r>
              <a:rPr lang="en-US" sz="2000" dirty="0">
                <a:latin typeface="Verdana"/>
                <a:cs typeface="Verdana"/>
              </a:rPr>
              <a:t>Send a </a:t>
            </a:r>
            <a:r>
              <a:rPr lang="en-US" sz="2000" dirty="0" smtClean="0">
                <a:latin typeface="Verdana"/>
                <a:cs typeface="Verdana"/>
              </a:rPr>
              <a:t>“get their calendar” </a:t>
            </a:r>
            <a:r>
              <a:rPr lang="en-US" sz="2000" dirty="0">
                <a:latin typeface="Verdana"/>
                <a:cs typeface="Verdana"/>
              </a:rPr>
              <a:t>email </a:t>
            </a:r>
            <a:r>
              <a:rPr lang="en-US" sz="2000" dirty="0" smtClean="0">
                <a:latin typeface="Verdana"/>
                <a:cs typeface="Verdana"/>
              </a:rPr>
              <a:t>to 100+ current prospects </a:t>
            </a:r>
          </a:p>
          <a:p>
            <a:pPr marL="457200" indent="-457200">
              <a:buFont typeface="+mj-lt"/>
              <a:buAutoNum type="arabicPeriod" startAt="21"/>
            </a:pPr>
            <a:r>
              <a:rPr lang="en-US" sz="2000" dirty="0">
                <a:latin typeface="Verdana"/>
                <a:cs typeface="Verdana"/>
              </a:rPr>
              <a:t>Send a </a:t>
            </a:r>
            <a:r>
              <a:rPr lang="en-US" sz="2000" dirty="0" smtClean="0">
                <a:latin typeface="Verdana"/>
                <a:cs typeface="Verdana"/>
              </a:rPr>
              <a:t>“reactivation” </a:t>
            </a:r>
            <a:r>
              <a:rPr lang="en-US" sz="2000" dirty="0">
                <a:latin typeface="Verdana"/>
                <a:cs typeface="Verdana"/>
              </a:rPr>
              <a:t>email </a:t>
            </a:r>
            <a:r>
              <a:rPr lang="en-US" sz="2000" dirty="0" smtClean="0">
                <a:latin typeface="Verdana"/>
                <a:cs typeface="Verdana"/>
              </a:rPr>
              <a:t>to those who have gone radio silent</a:t>
            </a:r>
            <a:endParaRPr lang="en-US" sz="2000" dirty="0">
              <a:latin typeface="Verdana"/>
              <a:cs typeface="Verdan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5353"/>
            <a:ext cx="8229600" cy="650232"/>
          </a:xfrm>
        </p:spPr>
        <p:txBody>
          <a:bodyPr/>
          <a:lstStyle/>
          <a:p>
            <a:r>
              <a:rPr lang="en-US" sz="2600" b="1" dirty="0" smtClean="0">
                <a:latin typeface="Verdana"/>
                <a:cs typeface="Verdana"/>
              </a:rPr>
              <a:t>25 Productivity Hacks to Get Things Done</a:t>
            </a:r>
            <a:endParaRPr lang="en-US" sz="2600" b="1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276494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35"/>
          <p:cNvSpPr txBox="1">
            <a:spLocks noChangeArrowheads="1"/>
          </p:cNvSpPr>
          <p:nvPr/>
        </p:nvSpPr>
        <p:spPr bwMode="auto">
          <a:xfrm>
            <a:off x="195943" y="644525"/>
            <a:ext cx="8788400" cy="87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“Test-Drive Top 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Secrets of Customer Acquisition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and 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Put the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#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1 Productivity Hack for Getting Promotional Products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Customers to Work for You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Risk-Free </a:t>
            </a:r>
            <a:r>
              <a:rPr lang="en-US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in Your Business for One Full Year”</a:t>
            </a:r>
          </a:p>
        </p:txBody>
      </p:sp>
      <p:sp>
        <p:nvSpPr>
          <p:cNvPr id="24" name="Text Box 36"/>
          <p:cNvSpPr txBox="1">
            <a:spLocks noChangeArrowheads="1"/>
          </p:cNvSpPr>
          <p:nvPr/>
        </p:nvSpPr>
        <p:spPr bwMode="auto">
          <a:xfrm>
            <a:off x="3028501" y="1544423"/>
            <a:ext cx="5883275" cy="236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You Get:</a:t>
            </a:r>
          </a:p>
          <a:p>
            <a:pPr lvl="1" algn="l" eaLnBrk="0" hangingPunct="0">
              <a:spcBef>
                <a:spcPct val="0"/>
              </a:spcBef>
              <a:buClrTx/>
              <a:buSzTx/>
              <a:buFontTx/>
              <a:buChar char="•"/>
              <a:defRPr/>
            </a:pPr>
            <a:r>
              <a:rPr lang="en-US" altLang="en-US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A complete, proven </a:t>
            </a:r>
            <a:r>
              <a:rPr lang="en-US" altLang="en-US" sz="1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system that </a:t>
            </a:r>
            <a:r>
              <a:rPr lang="en-US" altLang="en-US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attracts, qualifies &amp; converts clients like crazy</a:t>
            </a:r>
          </a:p>
          <a:p>
            <a:pPr lvl="1" algn="l" eaLnBrk="0" hangingPunct="0">
              <a:spcBef>
                <a:spcPct val="0"/>
              </a:spcBef>
              <a:buClrTx/>
              <a:buSzTx/>
              <a:buFontTx/>
              <a:buChar char="•"/>
              <a:defRPr/>
            </a:pPr>
            <a:r>
              <a:rPr lang="en-US" altLang="en-US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Procedures for Targeting Hunting &amp; Gathering clients online and offline</a:t>
            </a:r>
          </a:p>
          <a:p>
            <a:pPr lvl="1" algn="l" eaLnBrk="0" hangingPunct="0">
              <a:spcBef>
                <a:spcPct val="0"/>
              </a:spcBef>
              <a:buClrTx/>
              <a:buSzTx/>
              <a:buFontTx/>
              <a:buChar char="•"/>
              <a:defRPr/>
            </a:pPr>
            <a:r>
              <a:rPr lang="en-US" altLang="en-US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Letter templates for your First Contact mailings</a:t>
            </a:r>
          </a:p>
          <a:p>
            <a:pPr lvl="1" algn="l" eaLnBrk="0" hangingPunct="0">
              <a:spcBef>
                <a:spcPct val="0"/>
              </a:spcBef>
              <a:buClrTx/>
              <a:buSzTx/>
              <a:buFontTx/>
              <a:buChar char="•"/>
              <a:defRPr/>
            </a:pPr>
            <a:r>
              <a:rPr lang="en-US" altLang="en-US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Phone and voicemail scripts for your 3 x 3 Follow-up Procedure </a:t>
            </a:r>
          </a:p>
          <a:p>
            <a:pPr lvl="1" algn="l" eaLnBrk="0" hangingPunct="0">
              <a:spcBef>
                <a:spcPct val="0"/>
              </a:spcBef>
              <a:buClrTx/>
              <a:buSzTx/>
              <a:buFontTx/>
              <a:buChar char="•"/>
              <a:defRPr/>
            </a:pPr>
            <a:r>
              <a:rPr lang="en-US" altLang="en-US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A 7 Step </a:t>
            </a:r>
            <a:r>
              <a:rPr lang="en-US" altLang="en-US" sz="1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Bulletpoint</a:t>
            </a:r>
            <a:r>
              <a:rPr lang="en-US" altLang="en-US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Qualification Procedure</a:t>
            </a:r>
          </a:p>
          <a:p>
            <a:pPr lvl="1" algn="l" eaLnBrk="0" hangingPunct="0">
              <a:spcBef>
                <a:spcPct val="0"/>
              </a:spcBef>
              <a:buClrTx/>
              <a:buSzTx/>
              <a:buFontTx/>
              <a:buChar char="•"/>
              <a:defRPr/>
            </a:pPr>
            <a:r>
              <a:rPr lang="en-US" altLang="en-US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The Five Stages of Qualification</a:t>
            </a:r>
          </a:p>
          <a:p>
            <a:pPr lvl="1" algn="l" eaLnBrk="0" hangingPunct="0">
              <a:spcBef>
                <a:spcPct val="0"/>
              </a:spcBef>
              <a:buClrTx/>
              <a:buSzTx/>
              <a:buFontTx/>
              <a:buChar char="•"/>
              <a:defRPr/>
            </a:pPr>
            <a:r>
              <a:rPr lang="en-US" altLang="en-US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A Guide to Examining the Metrics</a:t>
            </a:r>
          </a:p>
          <a:p>
            <a:pPr lvl="1" algn="l" eaLnBrk="0" hangingPunct="0">
              <a:spcBef>
                <a:spcPct val="0"/>
              </a:spcBef>
              <a:buClrTx/>
              <a:buSzTx/>
              <a:buFontTx/>
              <a:buChar char="•"/>
              <a:defRPr/>
            </a:pPr>
            <a:r>
              <a:rPr lang="en-US" altLang="en-US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The </a:t>
            </a:r>
            <a:r>
              <a:rPr lang="en-US" altLang="en-US" sz="12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Top Secrets of Customer Acquisition </a:t>
            </a:r>
            <a:r>
              <a:rPr lang="en-US" altLang="en-US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Training Guide and Journal</a:t>
            </a:r>
          </a:p>
          <a:p>
            <a:pPr lvl="1" algn="l" eaLnBrk="0" hangingPunct="0">
              <a:spcBef>
                <a:spcPct val="0"/>
              </a:spcBef>
              <a:buClrTx/>
              <a:buSzTx/>
              <a:buFontTx/>
              <a:buChar char="•"/>
              <a:defRPr/>
            </a:pPr>
            <a:r>
              <a:rPr lang="en-US" altLang="en-US" sz="1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Risk-Free: Full-Year, Iron-Clad, Money-Back Guarantee!</a:t>
            </a:r>
          </a:p>
          <a:p>
            <a:pPr algn="l" eaLnBrk="0" hangingPunct="0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Regular: $497   Show special: $347</a:t>
            </a:r>
          </a:p>
        </p:txBody>
      </p:sp>
      <p:sp>
        <p:nvSpPr>
          <p:cNvPr id="26" name="Text Box 38"/>
          <p:cNvSpPr txBox="1">
            <a:spLocks noChangeArrowheads="1"/>
          </p:cNvSpPr>
          <p:nvPr/>
        </p:nvSpPr>
        <p:spPr bwMode="auto">
          <a:xfrm>
            <a:off x="1965302" y="3841316"/>
            <a:ext cx="397103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Room special</a:t>
            </a:r>
            <a:r>
              <a:rPr lang="en-US" alt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:</a:t>
            </a:r>
            <a:endParaRPr lang="en-US" altLang="en-US" sz="20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9" name="Text Box 41"/>
          <p:cNvSpPr txBox="1">
            <a:spLocks noChangeArrowheads="1"/>
          </p:cNvSpPr>
          <p:nvPr/>
        </p:nvSpPr>
        <p:spPr bwMode="auto">
          <a:xfrm rot="-720000">
            <a:off x="3558473" y="3985769"/>
            <a:ext cx="11557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Poppl-Laudatio Regular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Poppl-Laudatio Regular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Poppl-Laudatio Regular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Poppl-Laudatio Regular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Poppl-Laudatio Regular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Poppl-Laudatio Regular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Poppl-Laudatio Regular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Poppl-Laudatio Regular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Poppl-Laudatio Regular" pitchFamily="34" charset="0"/>
              </a:defRPr>
            </a:lvl9pPr>
          </a:lstStyle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u="sng" dirty="0">
                <a:solidFill>
                  <a:srgbClr val="669900"/>
                </a:solidFill>
                <a:latin typeface="Staccato222 BT" pitchFamily="66" charset="0"/>
                <a:ea typeface="MS PGothic" pitchFamily="34" charset="-128"/>
              </a:rPr>
              <a:t>$297</a:t>
            </a:r>
          </a:p>
        </p:txBody>
      </p:sp>
      <p:sp>
        <p:nvSpPr>
          <p:cNvPr id="30" name="Line 42"/>
          <p:cNvSpPr>
            <a:spLocks noChangeShapeType="1"/>
          </p:cNvSpPr>
          <p:nvPr/>
        </p:nvSpPr>
        <p:spPr bwMode="auto">
          <a:xfrm flipV="1">
            <a:off x="6262914" y="3639922"/>
            <a:ext cx="515257" cy="1444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Rectangle 43"/>
          <p:cNvSpPr>
            <a:spLocks noChangeArrowheads="1"/>
          </p:cNvSpPr>
          <p:nvPr/>
        </p:nvSpPr>
        <p:spPr bwMode="auto">
          <a:xfrm>
            <a:off x="0" y="-137388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Poppl-Laudatio Regular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Poppl-Laudatio Regular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Poppl-Laudatio Regular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Poppl-Laudatio Regular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Poppl-Laudatio Regular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Poppl-Laudatio Regular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Poppl-Laudatio Regular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Poppl-Laudatio Regular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Poppl-Laudatio Regular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2" name="Picture 44" descr="http://www.topsecretswebsite.com/images/TSCA_package_2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76" y="1620623"/>
            <a:ext cx="2362200" cy="2163763"/>
          </a:xfrm>
          <a:prstGeom prst="rect">
            <a:avLst/>
          </a:prstGeom>
          <a:noFill/>
          <a:ln w="19050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1027"/>
          <p:cNvSpPr>
            <a:spLocks noChangeArrowheads="1"/>
          </p:cNvSpPr>
          <p:nvPr/>
        </p:nvSpPr>
        <p:spPr bwMode="auto">
          <a:xfrm>
            <a:off x="4763" y="-135389"/>
            <a:ext cx="9063037" cy="914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buClr>
                <a:schemeClr val="accent2"/>
              </a:buClr>
              <a:buSzPct val="80000"/>
              <a:buFont typeface="Wingdings" pitchFamily="2" charset="2"/>
              <a:buChar char="l"/>
              <a:defRPr sz="3200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 algn="l" eaLnBrk="0" hangingPunct="0">
              <a:defRPr sz="2800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buClr>
                <a:schemeClr val="accent1"/>
              </a:buClr>
              <a:buSzPct val="60000"/>
              <a:buFont typeface="Wingdings" pitchFamily="2" charset="2"/>
              <a:buChar char="l"/>
              <a:defRPr sz="2400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defRPr sz="2000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u="sng" dirty="0" smtClean="0">
                <a:solidFill>
                  <a:srgbClr val="D00000"/>
                </a:solidFill>
                <a:latin typeface="Verdana" pitchFamily="34" charset="0"/>
              </a:rPr>
              <a:t>Next: Your Questions</a:t>
            </a:r>
            <a:r>
              <a:rPr lang="en-US" altLang="en-US" sz="2000" b="1" dirty="0" smtClean="0">
                <a:solidFill>
                  <a:srgbClr val="D00000"/>
                </a:solidFill>
                <a:latin typeface="Verdana" pitchFamily="34" charset="0"/>
              </a:rPr>
              <a:t>. Now: A 60 Second Commercial </a:t>
            </a:r>
            <a:endParaRPr lang="en-US" altLang="en-US" sz="2000" b="1" dirty="0">
              <a:solidFill>
                <a:srgbClr val="D00000"/>
              </a:solidFill>
              <a:latin typeface="Verdana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4073076" y="3639924"/>
            <a:ext cx="578753" cy="1444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2020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0655"/>
            <a:ext cx="8229600" cy="3100647"/>
          </a:xfrm>
        </p:spPr>
        <p:txBody>
          <a:bodyPr/>
          <a:lstStyle/>
          <a:p>
            <a:pPr marL="0" indent="0" algn="ctr">
              <a:buNone/>
            </a:pPr>
            <a:endParaRPr lang="en-US" sz="3600" dirty="0" smtClean="0">
              <a:latin typeface="Verdana"/>
              <a:cs typeface="Verdana"/>
            </a:endParaRPr>
          </a:p>
          <a:p>
            <a:pPr marL="0" indent="0" algn="ctr">
              <a:buNone/>
            </a:pPr>
            <a:r>
              <a:rPr lang="en-US" sz="3600" dirty="0" smtClean="0">
                <a:latin typeface="Verdana"/>
                <a:cs typeface="Verdana"/>
              </a:rPr>
              <a:t>Questions?</a:t>
            </a:r>
            <a:endParaRPr lang="en-US" sz="36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90166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509</Words>
  <Application>Microsoft Office PowerPoint</Application>
  <PresentationFormat>On-screen Show (16:9)</PresentationFormat>
  <Paragraphs>60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Office Theme</vt:lpstr>
      <vt:lpstr>Custom Design</vt:lpstr>
      <vt:lpstr>1_Custom Design</vt:lpstr>
      <vt:lpstr>PowerPoint Presentation</vt:lpstr>
      <vt:lpstr>PowerPoint Presentation</vt:lpstr>
      <vt:lpstr>25 Productivity Hacks to Get Things Done</vt:lpstr>
      <vt:lpstr>25 Productivity Hacks to Get Things Done</vt:lpstr>
      <vt:lpstr>25 Productivity Hacks to Get Things Done</vt:lpstr>
      <vt:lpstr>25 Productivity Hacks to Get Things Done</vt:lpstr>
      <vt:lpstr>25 Productivity Hacks to Get Things Done</vt:lpstr>
      <vt:lpstr>PowerPoint Presentation</vt:lpstr>
      <vt:lpstr>PowerPoint Presentation</vt:lpstr>
      <vt:lpstr>One Final Thought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Rick Angeloni</dc:creator>
  <cp:lastModifiedBy>David Blaise</cp:lastModifiedBy>
  <cp:revision>17</cp:revision>
  <dcterms:created xsi:type="dcterms:W3CDTF">2015-12-10T16:01:37Z</dcterms:created>
  <dcterms:modified xsi:type="dcterms:W3CDTF">2015-12-18T15:54:15Z</dcterms:modified>
</cp:coreProperties>
</file>